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269" r:id="rId4"/>
    <p:sldId id="270" r:id="rId5"/>
    <p:sldId id="271" r:id="rId6"/>
    <p:sldId id="272" r:id="rId7"/>
    <p:sldId id="273" r:id="rId8"/>
    <p:sldId id="281" r:id="rId9"/>
    <p:sldId id="275" r:id="rId10"/>
    <p:sldId id="276" r:id="rId11"/>
    <p:sldId id="277" r:id="rId12"/>
    <p:sldId id="278" r:id="rId13"/>
    <p:sldId id="279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FF"/>
    <a:srgbClr val="99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9" autoAdjust="0"/>
    <p:restoredTop sz="94190" autoAdjust="0"/>
  </p:normalViewPr>
  <p:slideViewPr>
    <p:cSldViewPr snapToGrid="0">
      <p:cViewPr varScale="1">
        <p:scale>
          <a:sx n="82" d="100"/>
          <a:sy n="82" d="100"/>
        </p:scale>
        <p:origin x="48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66485E-9A7A-47C6-B645-C8EEFB98DA2E}" type="datetimeFigureOut">
              <a:rPr lang="en-IN" smtClean="0"/>
              <a:t>29-07-2026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871428-1856-4525-80E6-8C7B937F5FB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135148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871428-1856-4525-80E6-8C7B937F5FB8}" type="slidenum">
              <a:rPr lang="en-IN" smtClean="0"/>
              <a:t>11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08522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D69AE-BF8B-411B-A113-0405117F089F}" type="datetimeFigureOut">
              <a:rPr lang="en-IN" smtClean="0"/>
              <a:t>29-07-2026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A23A7462-D473-42A2-9933-BA46626D4092}" type="slidenum">
              <a:rPr lang="en-IN" smtClean="0"/>
              <a:t>‹#›</a:t>
            </a:fld>
            <a:endParaRPr lang="en-IN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0023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D69AE-BF8B-411B-A113-0405117F089F}" type="datetimeFigureOut">
              <a:rPr lang="en-IN" smtClean="0"/>
              <a:t>29-07-2026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A7462-D473-42A2-9933-BA46626D4092}" type="slidenum">
              <a:rPr lang="en-IN" smtClean="0"/>
              <a:t>‹#›</a:t>
            </a:fld>
            <a:endParaRPr lang="en-IN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1468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D69AE-BF8B-411B-A113-0405117F089F}" type="datetimeFigureOut">
              <a:rPr lang="en-IN" smtClean="0"/>
              <a:t>29-07-2026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A7462-D473-42A2-9933-BA46626D4092}" type="slidenum">
              <a:rPr lang="en-IN" smtClean="0"/>
              <a:t>‹#›</a:t>
            </a:fld>
            <a:endParaRPr lang="en-IN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168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D69AE-BF8B-411B-A113-0405117F089F}" type="datetimeFigureOut">
              <a:rPr lang="en-IN" smtClean="0"/>
              <a:t>29-07-2026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A7462-D473-42A2-9933-BA46626D4092}" type="slidenum">
              <a:rPr lang="en-IN" smtClean="0"/>
              <a:t>‹#›</a:t>
            </a:fld>
            <a:endParaRPr lang="en-IN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6722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D69AE-BF8B-411B-A113-0405117F089F}" type="datetimeFigureOut">
              <a:rPr lang="en-IN" smtClean="0"/>
              <a:t>29-07-2026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A7462-D473-42A2-9933-BA46626D4092}" type="slidenum">
              <a:rPr lang="en-IN" smtClean="0"/>
              <a:t>‹#›</a:t>
            </a:fld>
            <a:endParaRPr lang="en-IN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6297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D69AE-BF8B-411B-A113-0405117F089F}" type="datetimeFigureOut">
              <a:rPr lang="en-IN" smtClean="0"/>
              <a:t>29-07-2026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A7462-D473-42A2-9933-BA46626D4092}" type="slidenum">
              <a:rPr lang="en-IN" smtClean="0"/>
              <a:t>‹#›</a:t>
            </a:fld>
            <a:endParaRPr lang="en-IN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7500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D69AE-BF8B-411B-A113-0405117F089F}" type="datetimeFigureOut">
              <a:rPr lang="en-IN" smtClean="0"/>
              <a:t>29-07-2026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A7462-D473-42A2-9933-BA46626D4092}" type="slidenum">
              <a:rPr lang="en-IN" smtClean="0"/>
              <a:t>‹#›</a:t>
            </a:fld>
            <a:endParaRPr lang="en-IN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7775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D69AE-BF8B-411B-A113-0405117F089F}" type="datetimeFigureOut">
              <a:rPr lang="en-IN" smtClean="0"/>
              <a:t>29-07-2026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A7462-D473-42A2-9933-BA46626D4092}" type="slidenum">
              <a:rPr lang="en-IN" smtClean="0"/>
              <a:t>‹#›</a:t>
            </a:fld>
            <a:endParaRPr lang="en-IN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5208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D69AE-BF8B-411B-A113-0405117F089F}" type="datetimeFigureOut">
              <a:rPr lang="en-IN" smtClean="0"/>
              <a:t>29-07-2026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A7462-D473-42A2-9933-BA46626D409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3830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D69AE-BF8B-411B-A113-0405117F089F}" type="datetimeFigureOut">
              <a:rPr lang="en-IN" smtClean="0"/>
              <a:t>29-07-2026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A7462-D473-42A2-9933-BA46626D4092}" type="slidenum">
              <a:rPr lang="en-IN" smtClean="0"/>
              <a:t>‹#›</a:t>
            </a:fld>
            <a:endParaRPr lang="en-IN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3135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841D69AE-BF8B-411B-A113-0405117F089F}" type="datetimeFigureOut">
              <a:rPr lang="en-IN" smtClean="0"/>
              <a:t>29-07-2026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A7462-D473-42A2-9933-BA46626D4092}" type="slidenum">
              <a:rPr lang="en-IN" smtClean="0"/>
              <a:t>‹#›</a:t>
            </a:fld>
            <a:endParaRPr lang="en-IN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5038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1D69AE-BF8B-411B-A113-0405117F089F}" type="datetimeFigureOut">
              <a:rPr lang="en-IN" smtClean="0"/>
              <a:t>29-07-2026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A23A7462-D473-42A2-9933-BA46626D4092}" type="slidenum">
              <a:rPr lang="en-IN" smtClean="0"/>
              <a:t>‹#›</a:t>
            </a:fld>
            <a:endParaRPr lang="en-IN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1989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</a:extLst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12D4D51-2A25-C715-A04E-6A23F66368D9}"/>
              </a:ext>
            </a:extLst>
          </p:cNvPr>
          <p:cNvSpPr/>
          <p:nvPr/>
        </p:nvSpPr>
        <p:spPr>
          <a:xfrm>
            <a:off x="797280" y="146880"/>
            <a:ext cx="1059745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Manavdhan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Samajik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Shaikshanik</a:t>
            </a:r>
            <a:endParaRPr lang="en-US" sz="5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Vikas Sanstha, Nashik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F80A3F1-12E6-C378-27D3-F0E2B17CC5A0}"/>
              </a:ext>
            </a:extLst>
          </p:cNvPr>
          <p:cNvSpPr/>
          <p:nvPr/>
        </p:nvSpPr>
        <p:spPr>
          <a:xfrm>
            <a:off x="2908001" y="2732203"/>
            <a:ext cx="611475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YEARLY CALENDAR </a:t>
            </a:r>
          </a:p>
          <a:p>
            <a:pPr algn="ctr"/>
            <a:r>
              <a:rPr lang="en-US" sz="5400" b="0" cap="none" spc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2026-27</a:t>
            </a:r>
            <a:endParaRPr lang="en-IN" sz="5400" b="0" cap="none" spc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093178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11B8AD-B43B-09EA-45CB-6AE6A1E093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DC0BB69-C39F-9A4E-96D5-639292F44D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0728248"/>
              </p:ext>
            </p:extLst>
          </p:nvPr>
        </p:nvGraphicFramePr>
        <p:xfrm>
          <a:off x="510037" y="771520"/>
          <a:ext cx="3249916" cy="2657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5212">
                  <a:extLst>
                    <a:ext uri="{9D8B030D-6E8A-4147-A177-3AD203B41FA5}">
                      <a16:colId xmlns:a16="http://schemas.microsoft.com/office/drawing/2014/main" val="3838013667"/>
                    </a:ext>
                  </a:extLst>
                </a:gridCol>
                <a:gridCol w="455643">
                  <a:extLst>
                    <a:ext uri="{9D8B030D-6E8A-4147-A177-3AD203B41FA5}">
                      <a16:colId xmlns:a16="http://schemas.microsoft.com/office/drawing/2014/main" val="3832020714"/>
                    </a:ext>
                  </a:extLst>
                </a:gridCol>
                <a:gridCol w="435212">
                  <a:extLst>
                    <a:ext uri="{9D8B030D-6E8A-4147-A177-3AD203B41FA5}">
                      <a16:colId xmlns:a16="http://schemas.microsoft.com/office/drawing/2014/main" val="1348049266"/>
                    </a:ext>
                  </a:extLst>
                </a:gridCol>
                <a:gridCol w="489213">
                  <a:extLst>
                    <a:ext uri="{9D8B030D-6E8A-4147-A177-3AD203B41FA5}">
                      <a16:colId xmlns:a16="http://schemas.microsoft.com/office/drawing/2014/main" val="2233545143"/>
                    </a:ext>
                  </a:extLst>
                </a:gridCol>
                <a:gridCol w="435212">
                  <a:extLst>
                    <a:ext uri="{9D8B030D-6E8A-4147-A177-3AD203B41FA5}">
                      <a16:colId xmlns:a16="http://schemas.microsoft.com/office/drawing/2014/main" val="754280285"/>
                    </a:ext>
                  </a:extLst>
                </a:gridCol>
                <a:gridCol w="435212">
                  <a:extLst>
                    <a:ext uri="{9D8B030D-6E8A-4147-A177-3AD203B41FA5}">
                      <a16:colId xmlns:a16="http://schemas.microsoft.com/office/drawing/2014/main" val="93427206"/>
                    </a:ext>
                  </a:extLst>
                </a:gridCol>
                <a:gridCol w="564212">
                  <a:extLst>
                    <a:ext uri="{9D8B030D-6E8A-4147-A177-3AD203B41FA5}">
                      <a16:colId xmlns:a16="http://schemas.microsoft.com/office/drawing/2014/main" val="2610034414"/>
                    </a:ext>
                  </a:extLst>
                </a:gridCol>
              </a:tblGrid>
              <a:tr h="366904">
                <a:tc gridSpan="7"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January 2027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8197359"/>
                  </a:ext>
                </a:extLst>
              </a:tr>
              <a:tr h="452347"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>
                          <a:solidFill>
                            <a:srgbClr val="FF0000"/>
                          </a:solidFill>
                        </a:rPr>
                        <a:t>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3525192"/>
                  </a:ext>
                </a:extLst>
              </a:tr>
              <a:tr h="366904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0957921"/>
                  </a:ext>
                </a:extLst>
              </a:tr>
              <a:tr h="366904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5893531"/>
                  </a:ext>
                </a:extLst>
              </a:tr>
              <a:tr h="361878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9641643"/>
                  </a:ext>
                </a:extLst>
              </a:tr>
              <a:tr h="366904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7408661"/>
                  </a:ext>
                </a:extLst>
              </a:tr>
              <a:tr h="366904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0689942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B04233F5-F276-F12F-4B9C-DA8FC215A66E}"/>
              </a:ext>
            </a:extLst>
          </p:cNvPr>
          <p:cNvSpPr txBox="1"/>
          <p:nvPr/>
        </p:nvSpPr>
        <p:spPr>
          <a:xfrm>
            <a:off x="510035" y="3890664"/>
            <a:ext cx="32499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CLASS ACTIVITIES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1st to 4th Symbolic Material making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5th to 8th Musical Instrument Playing competition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36D99A9-C78C-B115-676F-F878DFE09F07}"/>
              </a:ext>
            </a:extLst>
          </p:cNvPr>
          <p:cNvSpPr txBox="1"/>
          <p:nvPr/>
        </p:nvSpPr>
        <p:spPr>
          <a:xfrm>
            <a:off x="4367372" y="4432231"/>
            <a:ext cx="406467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EVENTS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2</a:t>
            </a:r>
            <a:r>
              <a:rPr lang="en-IN" baseline="30000" dirty="0"/>
              <a:t>nd</a:t>
            </a:r>
            <a:r>
              <a:rPr lang="en-IN" dirty="0"/>
              <a:t> Jan Savitribai Phule Jayanti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5</a:t>
            </a:r>
            <a:r>
              <a:rPr lang="en-IN" baseline="30000" dirty="0"/>
              <a:t>th</a:t>
            </a:r>
            <a:r>
              <a:rPr lang="en-IN" dirty="0"/>
              <a:t> Jan to 14</a:t>
            </a:r>
            <a:r>
              <a:rPr lang="en-IN" baseline="30000" dirty="0"/>
              <a:t>th</a:t>
            </a:r>
            <a:r>
              <a:rPr lang="en-IN" dirty="0"/>
              <a:t> Jan II Unit Test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12</a:t>
            </a:r>
            <a:r>
              <a:rPr lang="en-IN" baseline="30000" dirty="0"/>
              <a:t>th</a:t>
            </a:r>
            <a:r>
              <a:rPr lang="en-IN" dirty="0"/>
              <a:t> Jan Class Photo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23</a:t>
            </a:r>
            <a:r>
              <a:rPr lang="en-IN" baseline="30000" dirty="0"/>
              <a:t>rd</a:t>
            </a:r>
            <a:r>
              <a:rPr lang="en-IN" dirty="0"/>
              <a:t> Jan II Open House &amp; X Farewell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26</a:t>
            </a:r>
            <a:r>
              <a:rPr lang="en-IN" baseline="30000" dirty="0"/>
              <a:t>th</a:t>
            </a:r>
            <a:r>
              <a:rPr lang="en-IN" dirty="0"/>
              <a:t> Jan Republic day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FE5CA4-73C8-1519-7062-201D04AC9164}"/>
              </a:ext>
            </a:extLst>
          </p:cNvPr>
          <p:cNvSpPr txBox="1"/>
          <p:nvPr/>
        </p:nvSpPr>
        <p:spPr>
          <a:xfrm>
            <a:off x="8432049" y="4721661"/>
            <a:ext cx="30425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HOLIDAYS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15</a:t>
            </a:r>
            <a:r>
              <a:rPr lang="en-IN" baseline="30000" dirty="0"/>
              <a:t>th</a:t>
            </a:r>
            <a:r>
              <a:rPr lang="en-IN" dirty="0"/>
              <a:t> Jan Makar Sankranti</a:t>
            </a:r>
          </a:p>
          <a:p>
            <a:endParaRPr lang="en-IN" dirty="0"/>
          </a:p>
          <a:p>
            <a:endParaRPr lang="en-IN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A54121C-3BA3-DEAF-8DDB-EE1C44A65C58}"/>
              </a:ext>
            </a:extLst>
          </p:cNvPr>
          <p:cNvSpPr/>
          <p:nvPr/>
        </p:nvSpPr>
        <p:spPr>
          <a:xfrm>
            <a:off x="4637314" y="710128"/>
            <a:ext cx="6505303" cy="372210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48AD5DD-54B4-8289-AC78-A8D72D17EF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312" y="710127"/>
            <a:ext cx="6505303" cy="37221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25745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CEED90-8EC0-4564-D083-8326524CF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2821D97-F185-022C-E863-533D7EF609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7615423"/>
              </p:ext>
            </p:extLst>
          </p:nvPr>
        </p:nvGraphicFramePr>
        <p:xfrm>
          <a:off x="562288" y="771520"/>
          <a:ext cx="3249916" cy="2657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5212">
                  <a:extLst>
                    <a:ext uri="{9D8B030D-6E8A-4147-A177-3AD203B41FA5}">
                      <a16:colId xmlns:a16="http://schemas.microsoft.com/office/drawing/2014/main" val="3838013667"/>
                    </a:ext>
                  </a:extLst>
                </a:gridCol>
                <a:gridCol w="455643">
                  <a:extLst>
                    <a:ext uri="{9D8B030D-6E8A-4147-A177-3AD203B41FA5}">
                      <a16:colId xmlns:a16="http://schemas.microsoft.com/office/drawing/2014/main" val="3832020714"/>
                    </a:ext>
                  </a:extLst>
                </a:gridCol>
                <a:gridCol w="435212">
                  <a:extLst>
                    <a:ext uri="{9D8B030D-6E8A-4147-A177-3AD203B41FA5}">
                      <a16:colId xmlns:a16="http://schemas.microsoft.com/office/drawing/2014/main" val="1348049266"/>
                    </a:ext>
                  </a:extLst>
                </a:gridCol>
                <a:gridCol w="489213">
                  <a:extLst>
                    <a:ext uri="{9D8B030D-6E8A-4147-A177-3AD203B41FA5}">
                      <a16:colId xmlns:a16="http://schemas.microsoft.com/office/drawing/2014/main" val="2233545143"/>
                    </a:ext>
                  </a:extLst>
                </a:gridCol>
                <a:gridCol w="435212">
                  <a:extLst>
                    <a:ext uri="{9D8B030D-6E8A-4147-A177-3AD203B41FA5}">
                      <a16:colId xmlns:a16="http://schemas.microsoft.com/office/drawing/2014/main" val="754280285"/>
                    </a:ext>
                  </a:extLst>
                </a:gridCol>
                <a:gridCol w="435212">
                  <a:extLst>
                    <a:ext uri="{9D8B030D-6E8A-4147-A177-3AD203B41FA5}">
                      <a16:colId xmlns:a16="http://schemas.microsoft.com/office/drawing/2014/main" val="93427206"/>
                    </a:ext>
                  </a:extLst>
                </a:gridCol>
                <a:gridCol w="564212">
                  <a:extLst>
                    <a:ext uri="{9D8B030D-6E8A-4147-A177-3AD203B41FA5}">
                      <a16:colId xmlns:a16="http://schemas.microsoft.com/office/drawing/2014/main" val="2610034414"/>
                    </a:ext>
                  </a:extLst>
                </a:gridCol>
              </a:tblGrid>
              <a:tr h="366904">
                <a:tc gridSpan="7"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February 2027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8197359"/>
                  </a:ext>
                </a:extLst>
              </a:tr>
              <a:tr h="452347"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>
                          <a:solidFill>
                            <a:srgbClr val="FF0000"/>
                          </a:solidFill>
                        </a:rPr>
                        <a:t>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3525192"/>
                  </a:ext>
                </a:extLst>
              </a:tr>
              <a:tr h="366904">
                <a:tc>
                  <a:txBody>
                    <a:bodyPr/>
                    <a:lstStyle/>
                    <a:p>
                      <a:pPr algn="ctr"/>
                      <a:endParaRPr lang="en-IN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0957921"/>
                  </a:ext>
                </a:extLst>
              </a:tr>
              <a:tr h="366904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5893531"/>
                  </a:ext>
                </a:extLst>
              </a:tr>
              <a:tr h="361878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9641643"/>
                  </a:ext>
                </a:extLst>
              </a:tr>
              <a:tr h="366904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7408661"/>
                  </a:ext>
                </a:extLst>
              </a:tr>
              <a:tr h="366904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0689942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8521C70B-7E7F-F9C8-FE08-E2B17C5C2059}"/>
              </a:ext>
            </a:extLst>
          </p:cNvPr>
          <p:cNvSpPr txBox="1"/>
          <p:nvPr/>
        </p:nvSpPr>
        <p:spPr>
          <a:xfrm>
            <a:off x="510035" y="3890664"/>
            <a:ext cx="32499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CLASS ACTIVITIES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1st to 4th Poetry Rhymes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5th to 8th Marathi Poetry Singing Competition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8271AF-4C99-DE98-BE40-8FC6AFE0AF6A}"/>
              </a:ext>
            </a:extLst>
          </p:cNvPr>
          <p:cNvSpPr txBox="1"/>
          <p:nvPr/>
        </p:nvSpPr>
        <p:spPr>
          <a:xfrm>
            <a:off x="4367374" y="4721661"/>
            <a:ext cx="32499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EVENTS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1</a:t>
            </a:r>
            <a:r>
              <a:rPr lang="en-IN" baseline="30000" dirty="0"/>
              <a:t>st</a:t>
            </a:r>
            <a:r>
              <a:rPr lang="en-IN" dirty="0"/>
              <a:t> Feb Picnic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26</a:t>
            </a:r>
            <a:r>
              <a:rPr lang="en-IN" baseline="30000" dirty="0"/>
              <a:t>th</a:t>
            </a:r>
            <a:r>
              <a:rPr lang="en-IN" dirty="0"/>
              <a:t> Feb Marathi Day &amp; Sci Day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65F20D-67C8-7B0F-3EF0-287BD0A12832}"/>
              </a:ext>
            </a:extLst>
          </p:cNvPr>
          <p:cNvSpPr txBox="1"/>
          <p:nvPr/>
        </p:nvSpPr>
        <p:spPr>
          <a:xfrm>
            <a:off x="8224713" y="4721661"/>
            <a:ext cx="32499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HOLIDAYS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19</a:t>
            </a:r>
            <a:r>
              <a:rPr lang="en-IN" baseline="30000" dirty="0"/>
              <a:t>th</a:t>
            </a:r>
            <a:r>
              <a:rPr lang="en-IN" dirty="0"/>
              <a:t> Feb </a:t>
            </a:r>
            <a:r>
              <a:rPr lang="en-IN" dirty="0" err="1"/>
              <a:t>Chht</a:t>
            </a:r>
            <a:r>
              <a:rPr lang="en-IN" dirty="0"/>
              <a:t> Shivaji Maharaj Jayanti</a:t>
            </a:r>
          </a:p>
          <a:p>
            <a:endParaRPr lang="en-IN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C7FAB77-94E1-7780-79BE-CFFBC4428A38}"/>
              </a:ext>
            </a:extLst>
          </p:cNvPr>
          <p:cNvSpPr/>
          <p:nvPr/>
        </p:nvSpPr>
        <p:spPr>
          <a:xfrm>
            <a:off x="4637314" y="710128"/>
            <a:ext cx="6505303" cy="372210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22175B9-4374-CC3B-ECC4-8955BC476B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942"/>
          <a:stretch>
            <a:fillRect/>
          </a:stretch>
        </p:blipFill>
        <p:spPr>
          <a:xfrm>
            <a:off x="4637314" y="710128"/>
            <a:ext cx="6548026" cy="37807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915531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EA2E4D-AF11-6D96-4962-BBDF07A44F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645893B-0925-DA26-B06D-6A9EE58429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5229685"/>
              </p:ext>
            </p:extLst>
          </p:nvPr>
        </p:nvGraphicFramePr>
        <p:xfrm>
          <a:off x="549225" y="771520"/>
          <a:ext cx="3249916" cy="2657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5212">
                  <a:extLst>
                    <a:ext uri="{9D8B030D-6E8A-4147-A177-3AD203B41FA5}">
                      <a16:colId xmlns:a16="http://schemas.microsoft.com/office/drawing/2014/main" val="3838013667"/>
                    </a:ext>
                  </a:extLst>
                </a:gridCol>
                <a:gridCol w="455643">
                  <a:extLst>
                    <a:ext uri="{9D8B030D-6E8A-4147-A177-3AD203B41FA5}">
                      <a16:colId xmlns:a16="http://schemas.microsoft.com/office/drawing/2014/main" val="3832020714"/>
                    </a:ext>
                  </a:extLst>
                </a:gridCol>
                <a:gridCol w="435212">
                  <a:extLst>
                    <a:ext uri="{9D8B030D-6E8A-4147-A177-3AD203B41FA5}">
                      <a16:colId xmlns:a16="http://schemas.microsoft.com/office/drawing/2014/main" val="1348049266"/>
                    </a:ext>
                  </a:extLst>
                </a:gridCol>
                <a:gridCol w="489213">
                  <a:extLst>
                    <a:ext uri="{9D8B030D-6E8A-4147-A177-3AD203B41FA5}">
                      <a16:colId xmlns:a16="http://schemas.microsoft.com/office/drawing/2014/main" val="2233545143"/>
                    </a:ext>
                  </a:extLst>
                </a:gridCol>
                <a:gridCol w="435212">
                  <a:extLst>
                    <a:ext uri="{9D8B030D-6E8A-4147-A177-3AD203B41FA5}">
                      <a16:colId xmlns:a16="http://schemas.microsoft.com/office/drawing/2014/main" val="754280285"/>
                    </a:ext>
                  </a:extLst>
                </a:gridCol>
                <a:gridCol w="435212">
                  <a:extLst>
                    <a:ext uri="{9D8B030D-6E8A-4147-A177-3AD203B41FA5}">
                      <a16:colId xmlns:a16="http://schemas.microsoft.com/office/drawing/2014/main" val="93427206"/>
                    </a:ext>
                  </a:extLst>
                </a:gridCol>
                <a:gridCol w="564212">
                  <a:extLst>
                    <a:ext uri="{9D8B030D-6E8A-4147-A177-3AD203B41FA5}">
                      <a16:colId xmlns:a16="http://schemas.microsoft.com/office/drawing/2014/main" val="2610034414"/>
                    </a:ext>
                  </a:extLst>
                </a:gridCol>
              </a:tblGrid>
              <a:tr h="366904">
                <a:tc gridSpan="7"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March 2027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8197359"/>
                  </a:ext>
                </a:extLst>
              </a:tr>
              <a:tr h="452347"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>
                          <a:solidFill>
                            <a:srgbClr val="FF0000"/>
                          </a:solidFill>
                        </a:rPr>
                        <a:t>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3525192"/>
                  </a:ext>
                </a:extLst>
              </a:tr>
              <a:tr h="366904">
                <a:tc>
                  <a:txBody>
                    <a:bodyPr/>
                    <a:lstStyle/>
                    <a:p>
                      <a:pPr algn="ctr"/>
                      <a:endParaRPr lang="en-IN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0957921"/>
                  </a:ext>
                </a:extLst>
              </a:tr>
              <a:tr h="366904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5893531"/>
                  </a:ext>
                </a:extLst>
              </a:tr>
              <a:tr h="361878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9641643"/>
                  </a:ext>
                </a:extLst>
              </a:tr>
              <a:tr h="366904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7408661"/>
                  </a:ext>
                </a:extLst>
              </a:tr>
              <a:tr h="366904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0689942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A459F62F-9D3A-4F5B-E5C9-AA23E6D4A107}"/>
              </a:ext>
            </a:extLst>
          </p:cNvPr>
          <p:cNvSpPr txBox="1"/>
          <p:nvPr/>
        </p:nvSpPr>
        <p:spPr>
          <a:xfrm>
            <a:off x="510035" y="3890664"/>
            <a:ext cx="32499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CLASS ACTIVITIES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1st to 4th Poetry Rhymes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5th to 8th Marathi Poetry Singing Competition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E62448-3706-3563-101C-19231A73F765}"/>
              </a:ext>
            </a:extLst>
          </p:cNvPr>
          <p:cNvSpPr txBox="1"/>
          <p:nvPr/>
        </p:nvSpPr>
        <p:spPr>
          <a:xfrm>
            <a:off x="4367374" y="4644359"/>
            <a:ext cx="32499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EVENTS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8</a:t>
            </a:r>
            <a:r>
              <a:rPr lang="en-IN" baseline="30000" dirty="0"/>
              <a:t>th</a:t>
            </a:r>
            <a:r>
              <a:rPr lang="en-IN" dirty="0"/>
              <a:t> Mar Women’s Day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8</a:t>
            </a:r>
            <a:r>
              <a:rPr lang="en-IN" baseline="30000" dirty="0"/>
              <a:t>th</a:t>
            </a:r>
            <a:r>
              <a:rPr lang="en-IN" dirty="0"/>
              <a:t> Mar to 19</a:t>
            </a:r>
            <a:r>
              <a:rPr lang="en-IN" baseline="30000" dirty="0"/>
              <a:t>th</a:t>
            </a:r>
            <a:r>
              <a:rPr lang="en-IN" dirty="0"/>
              <a:t> Mar IX std II Semester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30</a:t>
            </a:r>
            <a:r>
              <a:rPr lang="en-IN" baseline="30000" dirty="0"/>
              <a:t>th</a:t>
            </a:r>
            <a:r>
              <a:rPr lang="en-IN" dirty="0"/>
              <a:t> Mar IX std Open House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678AB6-2519-F831-75EA-5BF7FAB43AAC}"/>
              </a:ext>
            </a:extLst>
          </p:cNvPr>
          <p:cNvSpPr txBox="1"/>
          <p:nvPr/>
        </p:nvSpPr>
        <p:spPr>
          <a:xfrm>
            <a:off x="8224713" y="4670544"/>
            <a:ext cx="32499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HOLIDAYS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6</a:t>
            </a:r>
            <a:r>
              <a:rPr lang="en-IN" baseline="30000" dirty="0"/>
              <a:t>th</a:t>
            </a:r>
            <a:r>
              <a:rPr lang="en-IN" dirty="0"/>
              <a:t> Mar </a:t>
            </a:r>
            <a:r>
              <a:rPr lang="en-IN" dirty="0" err="1"/>
              <a:t>Mahashivratri</a:t>
            </a:r>
            <a:endParaRPr lang="en-I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9</a:t>
            </a:r>
            <a:r>
              <a:rPr lang="en-IN" baseline="30000" dirty="0"/>
              <a:t>th</a:t>
            </a:r>
            <a:r>
              <a:rPr lang="en-IN" dirty="0"/>
              <a:t> Mar Bakri Eid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22</a:t>
            </a:r>
            <a:r>
              <a:rPr lang="en-IN" baseline="30000" dirty="0"/>
              <a:t>nd</a:t>
            </a:r>
            <a:r>
              <a:rPr lang="en-IN" dirty="0"/>
              <a:t> Mar </a:t>
            </a:r>
            <a:r>
              <a:rPr lang="en-IN" dirty="0" err="1"/>
              <a:t>Dhuliwandan</a:t>
            </a:r>
            <a:endParaRPr lang="en-I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27</a:t>
            </a:r>
            <a:r>
              <a:rPr lang="en-IN" baseline="30000" dirty="0"/>
              <a:t>th</a:t>
            </a:r>
            <a:r>
              <a:rPr lang="en-IN" dirty="0"/>
              <a:t> Mar </a:t>
            </a:r>
            <a:r>
              <a:rPr lang="en-IN" dirty="0" err="1"/>
              <a:t>Rangpanchmi</a:t>
            </a:r>
            <a:endParaRPr lang="en-IN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46F2F34-A3C8-FDFC-44D0-9E7857A18240}"/>
              </a:ext>
            </a:extLst>
          </p:cNvPr>
          <p:cNvSpPr/>
          <p:nvPr/>
        </p:nvSpPr>
        <p:spPr>
          <a:xfrm>
            <a:off x="4637314" y="710128"/>
            <a:ext cx="6505303" cy="372210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24BF12A-2B29-32E2-5122-1AC073B7FB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314" y="710128"/>
            <a:ext cx="6505302" cy="37221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662435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6C632F-6CA9-3DD5-562D-9D44F7A5C6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4009F03-2226-5266-980D-218FB90B9A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8185325"/>
              </p:ext>
            </p:extLst>
          </p:nvPr>
        </p:nvGraphicFramePr>
        <p:xfrm>
          <a:off x="457784" y="771520"/>
          <a:ext cx="3249916" cy="2657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5212">
                  <a:extLst>
                    <a:ext uri="{9D8B030D-6E8A-4147-A177-3AD203B41FA5}">
                      <a16:colId xmlns:a16="http://schemas.microsoft.com/office/drawing/2014/main" val="3838013667"/>
                    </a:ext>
                  </a:extLst>
                </a:gridCol>
                <a:gridCol w="455643">
                  <a:extLst>
                    <a:ext uri="{9D8B030D-6E8A-4147-A177-3AD203B41FA5}">
                      <a16:colId xmlns:a16="http://schemas.microsoft.com/office/drawing/2014/main" val="3832020714"/>
                    </a:ext>
                  </a:extLst>
                </a:gridCol>
                <a:gridCol w="435212">
                  <a:extLst>
                    <a:ext uri="{9D8B030D-6E8A-4147-A177-3AD203B41FA5}">
                      <a16:colId xmlns:a16="http://schemas.microsoft.com/office/drawing/2014/main" val="1348049266"/>
                    </a:ext>
                  </a:extLst>
                </a:gridCol>
                <a:gridCol w="489213">
                  <a:extLst>
                    <a:ext uri="{9D8B030D-6E8A-4147-A177-3AD203B41FA5}">
                      <a16:colId xmlns:a16="http://schemas.microsoft.com/office/drawing/2014/main" val="2233545143"/>
                    </a:ext>
                  </a:extLst>
                </a:gridCol>
                <a:gridCol w="435212">
                  <a:extLst>
                    <a:ext uri="{9D8B030D-6E8A-4147-A177-3AD203B41FA5}">
                      <a16:colId xmlns:a16="http://schemas.microsoft.com/office/drawing/2014/main" val="754280285"/>
                    </a:ext>
                  </a:extLst>
                </a:gridCol>
                <a:gridCol w="435212">
                  <a:extLst>
                    <a:ext uri="{9D8B030D-6E8A-4147-A177-3AD203B41FA5}">
                      <a16:colId xmlns:a16="http://schemas.microsoft.com/office/drawing/2014/main" val="93427206"/>
                    </a:ext>
                  </a:extLst>
                </a:gridCol>
                <a:gridCol w="564212">
                  <a:extLst>
                    <a:ext uri="{9D8B030D-6E8A-4147-A177-3AD203B41FA5}">
                      <a16:colId xmlns:a16="http://schemas.microsoft.com/office/drawing/2014/main" val="2610034414"/>
                    </a:ext>
                  </a:extLst>
                </a:gridCol>
              </a:tblGrid>
              <a:tr h="366904">
                <a:tc gridSpan="7"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April 2027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8197359"/>
                  </a:ext>
                </a:extLst>
              </a:tr>
              <a:tr h="452347"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>
                          <a:solidFill>
                            <a:srgbClr val="FF0000"/>
                          </a:solidFill>
                        </a:rPr>
                        <a:t>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3525192"/>
                  </a:ext>
                </a:extLst>
              </a:tr>
              <a:tr h="366904">
                <a:tc>
                  <a:txBody>
                    <a:bodyPr/>
                    <a:lstStyle/>
                    <a:p>
                      <a:pPr algn="ctr"/>
                      <a:endParaRPr lang="en-IN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0957921"/>
                  </a:ext>
                </a:extLst>
              </a:tr>
              <a:tr h="366904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5893531"/>
                  </a:ext>
                </a:extLst>
              </a:tr>
              <a:tr h="361878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9641643"/>
                  </a:ext>
                </a:extLst>
              </a:tr>
              <a:tr h="366904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7408661"/>
                  </a:ext>
                </a:extLst>
              </a:tr>
              <a:tr h="366904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0689942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17FB1CA2-A17C-7E4F-0BFD-7C919B286737}"/>
              </a:ext>
            </a:extLst>
          </p:cNvPr>
          <p:cNvSpPr txBox="1"/>
          <p:nvPr/>
        </p:nvSpPr>
        <p:spPr>
          <a:xfrm>
            <a:off x="510035" y="3890664"/>
            <a:ext cx="32499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CLASS ACTIVITIES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Nil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8FCA2DE-28B1-F0AC-4D82-D23EC811493E}"/>
              </a:ext>
            </a:extLst>
          </p:cNvPr>
          <p:cNvSpPr txBox="1"/>
          <p:nvPr/>
        </p:nvSpPr>
        <p:spPr>
          <a:xfrm>
            <a:off x="4367374" y="4721661"/>
            <a:ext cx="32499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EVENTS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1</a:t>
            </a:r>
            <a:r>
              <a:rPr lang="en-IN" baseline="30000" dirty="0"/>
              <a:t>st</a:t>
            </a:r>
            <a:r>
              <a:rPr lang="en-IN" dirty="0"/>
              <a:t> April New X std Batch Starts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1</a:t>
            </a:r>
            <a:r>
              <a:rPr lang="en-IN" baseline="30000" dirty="0"/>
              <a:t>st</a:t>
            </a:r>
            <a:r>
              <a:rPr lang="en-IN" dirty="0"/>
              <a:t> April to 11</a:t>
            </a:r>
            <a:r>
              <a:rPr lang="en-IN" baseline="30000" dirty="0"/>
              <a:t>th</a:t>
            </a:r>
            <a:r>
              <a:rPr lang="en-IN" dirty="0"/>
              <a:t> April II Semester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AC1728A-11A4-9B31-069B-D57B46C88417}"/>
              </a:ext>
            </a:extLst>
          </p:cNvPr>
          <p:cNvSpPr txBox="1"/>
          <p:nvPr/>
        </p:nvSpPr>
        <p:spPr>
          <a:xfrm>
            <a:off x="8224713" y="4721661"/>
            <a:ext cx="32499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HOLIDAYS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14</a:t>
            </a:r>
            <a:r>
              <a:rPr lang="en-IN" baseline="30000" dirty="0"/>
              <a:t>th</a:t>
            </a:r>
            <a:r>
              <a:rPr lang="en-IN" dirty="0"/>
              <a:t> April Dr. Babasaheb Ambedkar Jayanti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12</a:t>
            </a:r>
            <a:r>
              <a:rPr lang="en-IN" baseline="30000" dirty="0"/>
              <a:t>th</a:t>
            </a:r>
            <a:r>
              <a:rPr lang="en-IN" dirty="0"/>
              <a:t> April to 14</a:t>
            </a:r>
            <a:r>
              <a:rPr lang="en-IN" baseline="30000" dirty="0"/>
              <a:t>th</a:t>
            </a:r>
            <a:r>
              <a:rPr lang="en-IN" dirty="0"/>
              <a:t> June Summer Vacation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F097F11-6A30-D017-522A-C6191F97CD4B}"/>
              </a:ext>
            </a:extLst>
          </p:cNvPr>
          <p:cNvSpPr/>
          <p:nvPr/>
        </p:nvSpPr>
        <p:spPr>
          <a:xfrm>
            <a:off x="4637314" y="710128"/>
            <a:ext cx="6505303" cy="372210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698A5EF-1A62-425B-148C-2ACBD3A3BD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314" y="712648"/>
            <a:ext cx="6505302" cy="37312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06115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D95D60-7E11-C01D-F215-E1C81454E9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B6D233D-B4FC-7997-7E03-C00D1E7B89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9272256"/>
              </p:ext>
            </p:extLst>
          </p:nvPr>
        </p:nvGraphicFramePr>
        <p:xfrm>
          <a:off x="510036" y="650292"/>
          <a:ext cx="3249916" cy="2657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5212">
                  <a:extLst>
                    <a:ext uri="{9D8B030D-6E8A-4147-A177-3AD203B41FA5}">
                      <a16:colId xmlns:a16="http://schemas.microsoft.com/office/drawing/2014/main" val="3838013667"/>
                    </a:ext>
                  </a:extLst>
                </a:gridCol>
                <a:gridCol w="455643">
                  <a:extLst>
                    <a:ext uri="{9D8B030D-6E8A-4147-A177-3AD203B41FA5}">
                      <a16:colId xmlns:a16="http://schemas.microsoft.com/office/drawing/2014/main" val="3832020714"/>
                    </a:ext>
                  </a:extLst>
                </a:gridCol>
                <a:gridCol w="435212">
                  <a:extLst>
                    <a:ext uri="{9D8B030D-6E8A-4147-A177-3AD203B41FA5}">
                      <a16:colId xmlns:a16="http://schemas.microsoft.com/office/drawing/2014/main" val="1348049266"/>
                    </a:ext>
                  </a:extLst>
                </a:gridCol>
                <a:gridCol w="489213">
                  <a:extLst>
                    <a:ext uri="{9D8B030D-6E8A-4147-A177-3AD203B41FA5}">
                      <a16:colId xmlns:a16="http://schemas.microsoft.com/office/drawing/2014/main" val="2233545143"/>
                    </a:ext>
                  </a:extLst>
                </a:gridCol>
                <a:gridCol w="435212">
                  <a:extLst>
                    <a:ext uri="{9D8B030D-6E8A-4147-A177-3AD203B41FA5}">
                      <a16:colId xmlns:a16="http://schemas.microsoft.com/office/drawing/2014/main" val="754280285"/>
                    </a:ext>
                  </a:extLst>
                </a:gridCol>
                <a:gridCol w="435212">
                  <a:extLst>
                    <a:ext uri="{9D8B030D-6E8A-4147-A177-3AD203B41FA5}">
                      <a16:colId xmlns:a16="http://schemas.microsoft.com/office/drawing/2014/main" val="93427206"/>
                    </a:ext>
                  </a:extLst>
                </a:gridCol>
                <a:gridCol w="564212">
                  <a:extLst>
                    <a:ext uri="{9D8B030D-6E8A-4147-A177-3AD203B41FA5}">
                      <a16:colId xmlns:a16="http://schemas.microsoft.com/office/drawing/2014/main" val="2610034414"/>
                    </a:ext>
                  </a:extLst>
                </a:gridCol>
              </a:tblGrid>
              <a:tr h="366904">
                <a:tc gridSpan="7"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May 2026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8197359"/>
                  </a:ext>
                </a:extLst>
              </a:tr>
              <a:tr h="452347"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>
                          <a:solidFill>
                            <a:srgbClr val="FF0000"/>
                          </a:solidFill>
                        </a:rPr>
                        <a:t>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3525192"/>
                  </a:ext>
                </a:extLst>
              </a:tr>
              <a:tr h="366904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0957921"/>
                  </a:ext>
                </a:extLst>
              </a:tr>
              <a:tr h="366904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5893531"/>
                  </a:ext>
                </a:extLst>
              </a:tr>
              <a:tr h="361878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9641643"/>
                  </a:ext>
                </a:extLst>
              </a:tr>
              <a:tr h="366904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7408661"/>
                  </a:ext>
                </a:extLst>
              </a:tr>
              <a:tr h="366904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0689942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4D867E5B-DB7A-A402-61A0-F176B4B164F6}"/>
              </a:ext>
            </a:extLst>
          </p:cNvPr>
          <p:cNvSpPr txBox="1"/>
          <p:nvPr/>
        </p:nvSpPr>
        <p:spPr>
          <a:xfrm>
            <a:off x="510035" y="3890664"/>
            <a:ext cx="32499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CLASS ACTIVITIES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1</a:t>
            </a:r>
            <a:r>
              <a:rPr lang="en-IN" baseline="30000" dirty="0"/>
              <a:t>st</a:t>
            </a:r>
            <a:r>
              <a:rPr lang="en-IN" dirty="0"/>
              <a:t> May Maharashtra Day School Rally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BAD0EC3-1147-5268-980F-080A1853496C}"/>
              </a:ext>
            </a:extLst>
          </p:cNvPr>
          <p:cNvSpPr txBox="1"/>
          <p:nvPr/>
        </p:nvSpPr>
        <p:spPr>
          <a:xfrm>
            <a:off x="4367374" y="4721661"/>
            <a:ext cx="32499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EVENTS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1</a:t>
            </a:r>
            <a:r>
              <a:rPr lang="en-IN" baseline="30000" dirty="0"/>
              <a:t>st</a:t>
            </a:r>
            <a:r>
              <a:rPr lang="en-IN" dirty="0"/>
              <a:t> May Maharashtra Day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2</a:t>
            </a:r>
            <a:r>
              <a:rPr lang="en-IN" baseline="30000" dirty="0"/>
              <a:t>nd</a:t>
            </a:r>
            <a:r>
              <a:rPr lang="en-IN" dirty="0"/>
              <a:t> May Open House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65A41CF-CD7A-791C-9166-D408A74530C6}"/>
              </a:ext>
            </a:extLst>
          </p:cNvPr>
          <p:cNvSpPr txBox="1"/>
          <p:nvPr/>
        </p:nvSpPr>
        <p:spPr>
          <a:xfrm>
            <a:off x="8224713" y="4721661"/>
            <a:ext cx="32499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HOLIDAYS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3</a:t>
            </a:r>
            <a:r>
              <a:rPr lang="en-IN" baseline="30000" dirty="0"/>
              <a:t>rd</a:t>
            </a:r>
            <a:r>
              <a:rPr lang="en-IN" dirty="0"/>
              <a:t> May to 14</a:t>
            </a:r>
            <a:r>
              <a:rPr lang="en-IN" baseline="30000" dirty="0"/>
              <a:t>th</a:t>
            </a:r>
            <a:r>
              <a:rPr lang="en-IN" dirty="0"/>
              <a:t> June Summer Vacation</a:t>
            </a:r>
          </a:p>
          <a:p>
            <a:endParaRPr lang="en-IN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059B69A-EAB1-5DC1-4407-E4D6CEDB088E}"/>
              </a:ext>
            </a:extLst>
          </p:cNvPr>
          <p:cNvSpPr/>
          <p:nvPr/>
        </p:nvSpPr>
        <p:spPr>
          <a:xfrm>
            <a:off x="4637314" y="710128"/>
            <a:ext cx="6505303" cy="372210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3DA62E-CBEB-81F7-C355-6BE935AE4C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69" r="12020"/>
          <a:stretch>
            <a:fillRect/>
          </a:stretch>
        </p:blipFill>
        <p:spPr>
          <a:xfrm>
            <a:off x="4637312" y="650291"/>
            <a:ext cx="6505303" cy="37917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53290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03251A-4C77-9C4A-C630-45039B69CB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CE82F4B-A7D5-292B-4ABE-6F91E33C2DAF}"/>
              </a:ext>
            </a:extLst>
          </p:cNvPr>
          <p:cNvSpPr/>
          <p:nvPr/>
        </p:nvSpPr>
        <p:spPr>
          <a:xfrm>
            <a:off x="4689232" y="506260"/>
            <a:ext cx="6628870" cy="378193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468D27B-89F3-B501-F0A0-CC7BC4A206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1797129"/>
              </p:ext>
            </p:extLst>
          </p:nvPr>
        </p:nvGraphicFramePr>
        <p:xfrm>
          <a:off x="523099" y="676418"/>
          <a:ext cx="3249916" cy="2657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5212">
                  <a:extLst>
                    <a:ext uri="{9D8B030D-6E8A-4147-A177-3AD203B41FA5}">
                      <a16:colId xmlns:a16="http://schemas.microsoft.com/office/drawing/2014/main" val="3838013667"/>
                    </a:ext>
                  </a:extLst>
                </a:gridCol>
                <a:gridCol w="455643">
                  <a:extLst>
                    <a:ext uri="{9D8B030D-6E8A-4147-A177-3AD203B41FA5}">
                      <a16:colId xmlns:a16="http://schemas.microsoft.com/office/drawing/2014/main" val="3832020714"/>
                    </a:ext>
                  </a:extLst>
                </a:gridCol>
                <a:gridCol w="435212">
                  <a:extLst>
                    <a:ext uri="{9D8B030D-6E8A-4147-A177-3AD203B41FA5}">
                      <a16:colId xmlns:a16="http://schemas.microsoft.com/office/drawing/2014/main" val="1348049266"/>
                    </a:ext>
                  </a:extLst>
                </a:gridCol>
                <a:gridCol w="489213">
                  <a:extLst>
                    <a:ext uri="{9D8B030D-6E8A-4147-A177-3AD203B41FA5}">
                      <a16:colId xmlns:a16="http://schemas.microsoft.com/office/drawing/2014/main" val="2233545143"/>
                    </a:ext>
                  </a:extLst>
                </a:gridCol>
                <a:gridCol w="435212">
                  <a:extLst>
                    <a:ext uri="{9D8B030D-6E8A-4147-A177-3AD203B41FA5}">
                      <a16:colId xmlns:a16="http://schemas.microsoft.com/office/drawing/2014/main" val="754280285"/>
                    </a:ext>
                  </a:extLst>
                </a:gridCol>
                <a:gridCol w="435212">
                  <a:extLst>
                    <a:ext uri="{9D8B030D-6E8A-4147-A177-3AD203B41FA5}">
                      <a16:colId xmlns:a16="http://schemas.microsoft.com/office/drawing/2014/main" val="93427206"/>
                    </a:ext>
                  </a:extLst>
                </a:gridCol>
                <a:gridCol w="564212">
                  <a:extLst>
                    <a:ext uri="{9D8B030D-6E8A-4147-A177-3AD203B41FA5}">
                      <a16:colId xmlns:a16="http://schemas.microsoft.com/office/drawing/2014/main" val="2610034414"/>
                    </a:ext>
                  </a:extLst>
                </a:gridCol>
              </a:tblGrid>
              <a:tr h="366904">
                <a:tc gridSpan="7"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June 2026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8197359"/>
                  </a:ext>
                </a:extLst>
              </a:tr>
              <a:tr h="452347"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>
                          <a:solidFill>
                            <a:srgbClr val="FF0000"/>
                          </a:solidFill>
                        </a:rPr>
                        <a:t>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M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T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W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T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F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3525192"/>
                  </a:ext>
                </a:extLst>
              </a:tr>
              <a:tr h="366904">
                <a:tc>
                  <a:txBody>
                    <a:bodyPr/>
                    <a:lstStyle/>
                    <a:p>
                      <a:pPr algn="ctr"/>
                      <a:endParaRPr lang="en-IN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3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4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5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6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0957921"/>
                  </a:ext>
                </a:extLst>
              </a:tr>
              <a:tr h="366904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8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9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11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12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13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5893531"/>
                  </a:ext>
                </a:extLst>
              </a:tr>
              <a:tr h="361878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14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15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16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17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18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19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9641643"/>
                  </a:ext>
                </a:extLst>
              </a:tr>
              <a:tr h="366904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21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22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23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24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25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26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27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7408661"/>
                  </a:ext>
                </a:extLst>
              </a:tr>
              <a:tr h="366904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28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29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30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0689942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02F2CF36-F15C-44A6-FF08-03C8C2E1B4BD}"/>
              </a:ext>
            </a:extLst>
          </p:cNvPr>
          <p:cNvSpPr txBox="1"/>
          <p:nvPr/>
        </p:nvSpPr>
        <p:spPr>
          <a:xfrm>
            <a:off x="510035" y="3890664"/>
            <a:ext cx="32499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CLASS ACTIVITIES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1</a:t>
            </a:r>
            <a:r>
              <a:rPr lang="en-IN" baseline="30000" dirty="0"/>
              <a:t>st</a:t>
            </a:r>
            <a:r>
              <a:rPr lang="en-IN" dirty="0"/>
              <a:t> to 10</a:t>
            </a:r>
            <a:r>
              <a:rPr lang="en-IN" baseline="30000" dirty="0"/>
              <a:t>th</a:t>
            </a:r>
            <a:r>
              <a:rPr lang="en-IN" dirty="0"/>
              <a:t> Yoga Day</a:t>
            </a:r>
          </a:p>
          <a:p>
            <a:endParaRPr lang="en-IN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03D682-AABA-5E6F-DC83-13C3817005B8}"/>
              </a:ext>
            </a:extLst>
          </p:cNvPr>
          <p:cNvSpPr txBox="1"/>
          <p:nvPr/>
        </p:nvSpPr>
        <p:spPr>
          <a:xfrm>
            <a:off x="4367373" y="4608398"/>
            <a:ext cx="385733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EVENTS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1</a:t>
            </a:r>
            <a:r>
              <a:rPr lang="en-IN" baseline="30000" dirty="0"/>
              <a:t>st</a:t>
            </a:r>
            <a:r>
              <a:rPr lang="en-IN" dirty="0"/>
              <a:t>  June X std School Reopens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5</a:t>
            </a:r>
            <a:r>
              <a:rPr lang="en-IN" baseline="30000" dirty="0"/>
              <a:t>th</a:t>
            </a:r>
            <a:r>
              <a:rPr lang="en-IN" dirty="0"/>
              <a:t> June Founder’s Day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15</a:t>
            </a:r>
            <a:r>
              <a:rPr lang="en-IN" baseline="30000" dirty="0"/>
              <a:t>th</a:t>
            </a:r>
            <a:r>
              <a:rPr lang="en-IN" dirty="0"/>
              <a:t> June School Reopens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21</a:t>
            </a:r>
            <a:r>
              <a:rPr lang="en-IN" baseline="30000" dirty="0"/>
              <a:t>st</a:t>
            </a:r>
            <a:r>
              <a:rPr lang="en-IN" dirty="0"/>
              <a:t> June Yoga Day &amp; Father’s Day</a:t>
            </a:r>
          </a:p>
          <a:p>
            <a:endParaRPr lang="en-IN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D528E17-8F92-91D7-913D-AD90468F331E}"/>
              </a:ext>
            </a:extLst>
          </p:cNvPr>
          <p:cNvSpPr txBox="1"/>
          <p:nvPr/>
        </p:nvSpPr>
        <p:spPr>
          <a:xfrm>
            <a:off x="8224713" y="4721661"/>
            <a:ext cx="32499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HOLIDAYS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26</a:t>
            </a:r>
            <a:r>
              <a:rPr lang="en-IN" baseline="30000" dirty="0"/>
              <a:t>th</a:t>
            </a:r>
            <a:r>
              <a:rPr lang="en-IN" dirty="0"/>
              <a:t> June Moharram </a:t>
            </a:r>
          </a:p>
          <a:p>
            <a:endParaRPr lang="en-IN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AB58D92-2FC8-719C-378F-21E07D79E5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81" t="25983" r="3306" b="20513"/>
          <a:stretch>
            <a:fillRect/>
          </a:stretch>
        </p:blipFill>
        <p:spPr>
          <a:xfrm>
            <a:off x="4676168" y="486862"/>
            <a:ext cx="6628870" cy="38207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325924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A1ECF8-D4E1-6AAA-851C-967A659BCA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066AC69-9A6C-03BE-706F-90872B448B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7319477"/>
              </p:ext>
            </p:extLst>
          </p:nvPr>
        </p:nvGraphicFramePr>
        <p:xfrm>
          <a:off x="496973" y="663356"/>
          <a:ext cx="3249916" cy="2657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5212">
                  <a:extLst>
                    <a:ext uri="{9D8B030D-6E8A-4147-A177-3AD203B41FA5}">
                      <a16:colId xmlns:a16="http://schemas.microsoft.com/office/drawing/2014/main" val="3838013667"/>
                    </a:ext>
                  </a:extLst>
                </a:gridCol>
                <a:gridCol w="455643">
                  <a:extLst>
                    <a:ext uri="{9D8B030D-6E8A-4147-A177-3AD203B41FA5}">
                      <a16:colId xmlns:a16="http://schemas.microsoft.com/office/drawing/2014/main" val="3832020714"/>
                    </a:ext>
                  </a:extLst>
                </a:gridCol>
                <a:gridCol w="435212">
                  <a:extLst>
                    <a:ext uri="{9D8B030D-6E8A-4147-A177-3AD203B41FA5}">
                      <a16:colId xmlns:a16="http://schemas.microsoft.com/office/drawing/2014/main" val="1348049266"/>
                    </a:ext>
                  </a:extLst>
                </a:gridCol>
                <a:gridCol w="489213">
                  <a:extLst>
                    <a:ext uri="{9D8B030D-6E8A-4147-A177-3AD203B41FA5}">
                      <a16:colId xmlns:a16="http://schemas.microsoft.com/office/drawing/2014/main" val="2233545143"/>
                    </a:ext>
                  </a:extLst>
                </a:gridCol>
                <a:gridCol w="435212">
                  <a:extLst>
                    <a:ext uri="{9D8B030D-6E8A-4147-A177-3AD203B41FA5}">
                      <a16:colId xmlns:a16="http://schemas.microsoft.com/office/drawing/2014/main" val="754280285"/>
                    </a:ext>
                  </a:extLst>
                </a:gridCol>
                <a:gridCol w="435212">
                  <a:extLst>
                    <a:ext uri="{9D8B030D-6E8A-4147-A177-3AD203B41FA5}">
                      <a16:colId xmlns:a16="http://schemas.microsoft.com/office/drawing/2014/main" val="93427206"/>
                    </a:ext>
                  </a:extLst>
                </a:gridCol>
                <a:gridCol w="564212">
                  <a:extLst>
                    <a:ext uri="{9D8B030D-6E8A-4147-A177-3AD203B41FA5}">
                      <a16:colId xmlns:a16="http://schemas.microsoft.com/office/drawing/2014/main" val="2610034414"/>
                    </a:ext>
                  </a:extLst>
                </a:gridCol>
              </a:tblGrid>
              <a:tr h="366904">
                <a:tc gridSpan="7"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July 2026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8197359"/>
                  </a:ext>
                </a:extLst>
              </a:tr>
              <a:tr h="452347"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>
                          <a:solidFill>
                            <a:srgbClr val="FF0000"/>
                          </a:solidFill>
                        </a:rPr>
                        <a:t>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3525192"/>
                  </a:ext>
                </a:extLst>
              </a:tr>
              <a:tr h="366904">
                <a:tc>
                  <a:txBody>
                    <a:bodyPr/>
                    <a:lstStyle/>
                    <a:p>
                      <a:pPr algn="ctr"/>
                      <a:endParaRPr lang="en-IN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0957921"/>
                  </a:ext>
                </a:extLst>
              </a:tr>
              <a:tr h="366904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5893531"/>
                  </a:ext>
                </a:extLst>
              </a:tr>
              <a:tr h="361878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9641643"/>
                  </a:ext>
                </a:extLst>
              </a:tr>
              <a:tr h="366904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7408661"/>
                  </a:ext>
                </a:extLst>
              </a:tr>
              <a:tr h="366904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0689942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E352EFBF-56F1-BD9B-BC44-200DBBA3E03E}"/>
              </a:ext>
            </a:extLst>
          </p:cNvPr>
          <p:cNvSpPr txBox="1"/>
          <p:nvPr/>
        </p:nvSpPr>
        <p:spPr>
          <a:xfrm>
            <a:off x="496973" y="3890664"/>
            <a:ext cx="32499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CLASS ACTIVITIES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1st to 4th Book Mark making Activity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5th to 8th Handwriting Competition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EA574C5-C453-D380-891D-4179E5F3AEB8}"/>
              </a:ext>
            </a:extLst>
          </p:cNvPr>
          <p:cNvSpPr txBox="1"/>
          <p:nvPr/>
        </p:nvSpPr>
        <p:spPr>
          <a:xfrm>
            <a:off x="4367373" y="4721661"/>
            <a:ext cx="35691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EVENTS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1</a:t>
            </a:r>
            <a:r>
              <a:rPr lang="en-IN" baseline="30000" dirty="0"/>
              <a:t>st</a:t>
            </a:r>
            <a:r>
              <a:rPr lang="en-IN" dirty="0"/>
              <a:t> July Dr’s Day &amp; Farmer’s Day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29</a:t>
            </a:r>
            <a:r>
              <a:rPr lang="en-IN" baseline="30000" dirty="0"/>
              <a:t>th</a:t>
            </a:r>
            <a:r>
              <a:rPr lang="en-IN" dirty="0"/>
              <a:t> July Guru Purnima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174C9C-0B90-C21C-664F-5A3915616A7A}"/>
              </a:ext>
            </a:extLst>
          </p:cNvPr>
          <p:cNvSpPr txBox="1"/>
          <p:nvPr/>
        </p:nvSpPr>
        <p:spPr>
          <a:xfrm>
            <a:off x="8224713" y="4721661"/>
            <a:ext cx="32499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HOLIDAYS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25</a:t>
            </a:r>
            <a:r>
              <a:rPr lang="en-IN" baseline="30000" dirty="0"/>
              <a:t>th</a:t>
            </a:r>
            <a:r>
              <a:rPr lang="en-IN" dirty="0"/>
              <a:t> July </a:t>
            </a:r>
            <a:r>
              <a:rPr lang="en-IN" dirty="0" err="1"/>
              <a:t>Ashadi</a:t>
            </a:r>
            <a:r>
              <a:rPr lang="en-IN" dirty="0"/>
              <a:t> Ekadashi</a:t>
            </a:r>
          </a:p>
          <a:p>
            <a:endParaRPr lang="en-IN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50FDDDF-6F49-3307-AE02-E3A7ECE9E91F}"/>
              </a:ext>
            </a:extLst>
          </p:cNvPr>
          <p:cNvSpPr/>
          <p:nvPr/>
        </p:nvSpPr>
        <p:spPr>
          <a:xfrm>
            <a:off x="4637314" y="710128"/>
            <a:ext cx="6505303" cy="372210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12BE43D-FC2C-5699-8D72-5564DE6F50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00" b="7851"/>
          <a:stretch>
            <a:fillRect/>
          </a:stretch>
        </p:blipFill>
        <p:spPr>
          <a:xfrm>
            <a:off x="4637314" y="650293"/>
            <a:ext cx="6628870" cy="37819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563033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3D7E05-D53A-39BB-7DB7-3A205A48DE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5F6B469-92FA-3EA1-289E-B98644C5A0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5218788"/>
              </p:ext>
            </p:extLst>
          </p:nvPr>
        </p:nvGraphicFramePr>
        <p:xfrm>
          <a:off x="470848" y="710128"/>
          <a:ext cx="3249916" cy="2657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5212">
                  <a:extLst>
                    <a:ext uri="{9D8B030D-6E8A-4147-A177-3AD203B41FA5}">
                      <a16:colId xmlns:a16="http://schemas.microsoft.com/office/drawing/2014/main" val="3838013667"/>
                    </a:ext>
                  </a:extLst>
                </a:gridCol>
                <a:gridCol w="455643">
                  <a:extLst>
                    <a:ext uri="{9D8B030D-6E8A-4147-A177-3AD203B41FA5}">
                      <a16:colId xmlns:a16="http://schemas.microsoft.com/office/drawing/2014/main" val="3832020714"/>
                    </a:ext>
                  </a:extLst>
                </a:gridCol>
                <a:gridCol w="435212">
                  <a:extLst>
                    <a:ext uri="{9D8B030D-6E8A-4147-A177-3AD203B41FA5}">
                      <a16:colId xmlns:a16="http://schemas.microsoft.com/office/drawing/2014/main" val="1348049266"/>
                    </a:ext>
                  </a:extLst>
                </a:gridCol>
                <a:gridCol w="489213">
                  <a:extLst>
                    <a:ext uri="{9D8B030D-6E8A-4147-A177-3AD203B41FA5}">
                      <a16:colId xmlns:a16="http://schemas.microsoft.com/office/drawing/2014/main" val="2233545143"/>
                    </a:ext>
                  </a:extLst>
                </a:gridCol>
                <a:gridCol w="435212">
                  <a:extLst>
                    <a:ext uri="{9D8B030D-6E8A-4147-A177-3AD203B41FA5}">
                      <a16:colId xmlns:a16="http://schemas.microsoft.com/office/drawing/2014/main" val="754280285"/>
                    </a:ext>
                  </a:extLst>
                </a:gridCol>
                <a:gridCol w="435212">
                  <a:extLst>
                    <a:ext uri="{9D8B030D-6E8A-4147-A177-3AD203B41FA5}">
                      <a16:colId xmlns:a16="http://schemas.microsoft.com/office/drawing/2014/main" val="93427206"/>
                    </a:ext>
                  </a:extLst>
                </a:gridCol>
                <a:gridCol w="564212">
                  <a:extLst>
                    <a:ext uri="{9D8B030D-6E8A-4147-A177-3AD203B41FA5}">
                      <a16:colId xmlns:a16="http://schemas.microsoft.com/office/drawing/2014/main" val="2610034414"/>
                    </a:ext>
                  </a:extLst>
                </a:gridCol>
              </a:tblGrid>
              <a:tr h="366904">
                <a:tc gridSpan="7"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August 2026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8197359"/>
                  </a:ext>
                </a:extLst>
              </a:tr>
              <a:tr h="452347"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>
                          <a:solidFill>
                            <a:srgbClr val="FF0000"/>
                          </a:solidFill>
                        </a:rPr>
                        <a:t>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3525192"/>
                  </a:ext>
                </a:extLst>
              </a:tr>
              <a:tr h="366904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0957921"/>
                  </a:ext>
                </a:extLst>
              </a:tr>
              <a:tr h="366904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5893531"/>
                  </a:ext>
                </a:extLst>
              </a:tr>
              <a:tr h="361878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9641643"/>
                  </a:ext>
                </a:extLst>
              </a:tr>
              <a:tr h="366904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7408661"/>
                  </a:ext>
                </a:extLst>
              </a:tr>
              <a:tr h="366904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0689942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252C044D-73BE-4AEE-06D0-A1BE2F66A26B}"/>
              </a:ext>
            </a:extLst>
          </p:cNvPr>
          <p:cNvSpPr txBox="1"/>
          <p:nvPr/>
        </p:nvSpPr>
        <p:spPr>
          <a:xfrm>
            <a:off x="510035" y="3890664"/>
            <a:ext cx="32499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CLASS ACTIVITIES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1st to 4th Rakhi Making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 5 to 8th Lokmanya Tilak Oratory Competition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8BF7210-18D1-41B1-029F-5BE2CE622D9F}"/>
              </a:ext>
            </a:extLst>
          </p:cNvPr>
          <p:cNvSpPr txBox="1"/>
          <p:nvPr/>
        </p:nvSpPr>
        <p:spPr>
          <a:xfrm>
            <a:off x="4367374" y="4721661"/>
            <a:ext cx="324991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EVENTS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3</a:t>
            </a:r>
            <a:r>
              <a:rPr lang="en-IN" baseline="30000" dirty="0"/>
              <a:t>rd</a:t>
            </a:r>
            <a:r>
              <a:rPr lang="en-IN" dirty="0"/>
              <a:t> to 13</a:t>
            </a:r>
            <a:r>
              <a:rPr lang="en-IN" baseline="30000" dirty="0"/>
              <a:t>th</a:t>
            </a:r>
            <a:r>
              <a:rPr lang="en-IN" dirty="0"/>
              <a:t> Aug I Unit Test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15</a:t>
            </a:r>
            <a:r>
              <a:rPr lang="en-IN" baseline="30000" dirty="0"/>
              <a:t>th</a:t>
            </a:r>
            <a:r>
              <a:rPr lang="en-IN" dirty="0"/>
              <a:t> Aug Independence Day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22</a:t>
            </a:r>
            <a:r>
              <a:rPr lang="en-IN" baseline="30000" dirty="0"/>
              <a:t>nd</a:t>
            </a:r>
            <a:r>
              <a:rPr lang="en-IN" dirty="0"/>
              <a:t> Aug Open House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29</a:t>
            </a:r>
            <a:r>
              <a:rPr lang="en-IN" baseline="30000" dirty="0"/>
              <a:t>th</a:t>
            </a:r>
            <a:r>
              <a:rPr lang="en-IN" dirty="0"/>
              <a:t> Aug National Sports Day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2F401C-FD72-B296-03E2-AEDBB16A059F}"/>
              </a:ext>
            </a:extLst>
          </p:cNvPr>
          <p:cNvSpPr txBox="1"/>
          <p:nvPr/>
        </p:nvSpPr>
        <p:spPr>
          <a:xfrm>
            <a:off x="8224713" y="4721661"/>
            <a:ext cx="32499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HOLIDAYS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26</a:t>
            </a:r>
            <a:r>
              <a:rPr lang="en-IN" baseline="30000" dirty="0"/>
              <a:t>th</a:t>
            </a:r>
            <a:r>
              <a:rPr lang="en-IN" dirty="0"/>
              <a:t> Aug Eid-E-Milad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28</a:t>
            </a:r>
            <a:r>
              <a:rPr lang="en-IN" baseline="30000" dirty="0"/>
              <a:t>th</a:t>
            </a:r>
            <a:r>
              <a:rPr lang="en-IN" dirty="0"/>
              <a:t> Aug Raksha Bandhan</a:t>
            </a:r>
          </a:p>
          <a:p>
            <a:endParaRPr lang="en-IN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5ACEBC58-31F0-65AC-4430-4861EC1656BE}"/>
              </a:ext>
            </a:extLst>
          </p:cNvPr>
          <p:cNvSpPr/>
          <p:nvPr/>
        </p:nvSpPr>
        <p:spPr>
          <a:xfrm>
            <a:off x="4637314" y="710128"/>
            <a:ext cx="6505303" cy="372210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3A49DA1-E269-37A5-4534-6F798B3F48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3" r="2308"/>
          <a:stretch>
            <a:fillRect/>
          </a:stretch>
        </p:blipFill>
        <p:spPr>
          <a:xfrm>
            <a:off x="4637314" y="726199"/>
            <a:ext cx="6547214" cy="37221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660820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FBA766-5000-22F6-2123-FBDD75720B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2F1B98C-5205-01A8-A2C6-2737E8B5F1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536968"/>
              </p:ext>
            </p:extLst>
          </p:nvPr>
        </p:nvGraphicFramePr>
        <p:xfrm>
          <a:off x="510035" y="771520"/>
          <a:ext cx="3249916" cy="2657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5212">
                  <a:extLst>
                    <a:ext uri="{9D8B030D-6E8A-4147-A177-3AD203B41FA5}">
                      <a16:colId xmlns:a16="http://schemas.microsoft.com/office/drawing/2014/main" val="3838013667"/>
                    </a:ext>
                  </a:extLst>
                </a:gridCol>
                <a:gridCol w="455643">
                  <a:extLst>
                    <a:ext uri="{9D8B030D-6E8A-4147-A177-3AD203B41FA5}">
                      <a16:colId xmlns:a16="http://schemas.microsoft.com/office/drawing/2014/main" val="3832020714"/>
                    </a:ext>
                  </a:extLst>
                </a:gridCol>
                <a:gridCol w="435212">
                  <a:extLst>
                    <a:ext uri="{9D8B030D-6E8A-4147-A177-3AD203B41FA5}">
                      <a16:colId xmlns:a16="http://schemas.microsoft.com/office/drawing/2014/main" val="1348049266"/>
                    </a:ext>
                  </a:extLst>
                </a:gridCol>
                <a:gridCol w="489213">
                  <a:extLst>
                    <a:ext uri="{9D8B030D-6E8A-4147-A177-3AD203B41FA5}">
                      <a16:colId xmlns:a16="http://schemas.microsoft.com/office/drawing/2014/main" val="2233545143"/>
                    </a:ext>
                  </a:extLst>
                </a:gridCol>
                <a:gridCol w="435212">
                  <a:extLst>
                    <a:ext uri="{9D8B030D-6E8A-4147-A177-3AD203B41FA5}">
                      <a16:colId xmlns:a16="http://schemas.microsoft.com/office/drawing/2014/main" val="754280285"/>
                    </a:ext>
                  </a:extLst>
                </a:gridCol>
                <a:gridCol w="435212">
                  <a:extLst>
                    <a:ext uri="{9D8B030D-6E8A-4147-A177-3AD203B41FA5}">
                      <a16:colId xmlns:a16="http://schemas.microsoft.com/office/drawing/2014/main" val="93427206"/>
                    </a:ext>
                  </a:extLst>
                </a:gridCol>
                <a:gridCol w="564212">
                  <a:extLst>
                    <a:ext uri="{9D8B030D-6E8A-4147-A177-3AD203B41FA5}">
                      <a16:colId xmlns:a16="http://schemas.microsoft.com/office/drawing/2014/main" val="2610034414"/>
                    </a:ext>
                  </a:extLst>
                </a:gridCol>
              </a:tblGrid>
              <a:tr h="366904">
                <a:tc gridSpan="7"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September 2026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8197359"/>
                  </a:ext>
                </a:extLst>
              </a:tr>
              <a:tr h="452347"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>
                          <a:solidFill>
                            <a:srgbClr val="FF0000"/>
                          </a:solidFill>
                        </a:rPr>
                        <a:t>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3525192"/>
                  </a:ext>
                </a:extLst>
              </a:tr>
              <a:tr h="366904">
                <a:tc>
                  <a:txBody>
                    <a:bodyPr/>
                    <a:lstStyle/>
                    <a:p>
                      <a:pPr algn="ctr"/>
                      <a:endParaRPr lang="en-IN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0957921"/>
                  </a:ext>
                </a:extLst>
              </a:tr>
              <a:tr h="366904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5893531"/>
                  </a:ext>
                </a:extLst>
              </a:tr>
              <a:tr h="361878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9641643"/>
                  </a:ext>
                </a:extLst>
              </a:tr>
              <a:tr h="366904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7408661"/>
                  </a:ext>
                </a:extLst>
              </a:tr>
              <a:tr h="366904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0689942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C3BC1AE0-55A1-2069-90F7-18D9B5D4B89E}"/>
              </a:ext>
            </a:extLst>
          </p:cNvPr>
          <p:cNvSpPr txBox="1"/>
          <p:nvPr/>
        </p:nvSpPr>
        <p:spPr>
          <a:xfrm>
            <a:off x="510035" y="3890664"/>
            <a:ext cx="32499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CLASS ACTIVITIES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1st to 4th Paper Art Making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 5th to 8th Slogan Making competition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0E6698-6FD0-3DF7-59D4-283D612DF77F}"/>
              </a:ext>
            </a:extLst>
          </p:cNvPr>
          <p:cNvSpPr txBox="1"/>
          <p:nvPr/>
        </p:nvSpPr>
        <p:spPr>
          <a:xfrm>
            <a:off x="4367374" y="4721661"/>
            <a:ext cx="32499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EVENTS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5</a:t>
            </a:r>
            <a:r>
              <a:rPr lang="en-IN" baseline="30000" dirty="0"/>
              <a:t>th</a:t>
            </a:r>
            <a:r>
              <a:rPr lang="en-IN" dirty="0"/>
              <a:t> Sept Teacher’s Day &amp; Janmashtami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A217BC-1EFB-B725-9CF6-FC6E65AFD3AF}"/>
              </a:ext>
            </a:extLst>
          </p:cNvPr>
          <p:cNvSpPr txBox="1"/>
          <p:nvPr/>
        </p:nvSpPr>
        <p:spPr>
          <a:xfrm>
            <a:off x="8224713" y="4721661"/>
            <a:ext cx="32499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HOLIDAYS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14</a:t>
            </a:r>
            <a:r>
              <a:rPr lang="en-IN" baseline="30000" dirty="0"/>
              <a:t>th</a:t>
            </a:r>
            <a:r>
              <a:rPr lang="en-IN" dirty="0"/>
              <a:t> Sept Ganesh Chaturthi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25</a:t>
            </a:r>
            <a:r>
              <a:rPr lang="en-IN" baseline="30000" dirty="0"/>
              <a:t>th</a:t>
            </a:r>
            <a:r>
              <a:rPr lang="en-IN" dirty="0"/>
              <a:t> Sept Anant Chaturdashi</a:t>
            </a:r>
          </a:p>
          <a:p>
            <a:endParaRPr lang="en-IN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069D927-30DA-C5FF-F790-0A154F361899}"/>
              </a:ext>
            </a:extLst>
          </p:cNvPr>
          <p:cNvSpPr/>
          <p:nvPr/>
        </p:nvSpPr>
        <p:spPr>
          <a:xfrm>
            <a:off x="4637314" y="710128"/>
            <a:ext cx="6505303" cy="372210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0E1306F-3238-5AFB-9503-66CE703BEF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314" y="710128"/>
            <a:ext cx="6505303" cy="37221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586603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D7FFAE-6061-5576-B8F6-80890AF1D4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4C920D5-42E9-B599-EE8E-8976B7EFAC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9610713"/>
              </p:ext>
            </p:extLst>
          </p:nvPr>
        </p:nvGraphicFramePr>
        <p:xfrm>
          <a:off x="549225" y="771520"/>
          <a:ext cx="3249916" cy="2657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5212">
                  <a:extLst>
                    <a:ext uri="{9D8B030D-6E8A-4147-A177-3AD203B41FA5}">
                      <a16:colId xmlns:a16="http://schemas.microsoft.com/office/drawing/2014/main" val="3838013667"/>
                    </a:ext>
                  </a:extLst>
                </a:gridCol>
                <a:gridCol w="455643">
                  <a:extLst>
                    <a:ext uri="{9D8B030D-6E8A-4147-A177-3AD203B41FA5}">
                      <a16:colId xmlns:a16="http://schemas.microsoft.com/office/drawing/2014/main" val="3832020714"/>
                    </a:ext>
                  </a:extLst>
                </a:gridCol>
                <a:gridCol w="435212">
                  <a:extLst>
                    <a:ext uri="{9D8B030D-6E8A-4147-A177-3AD203B41FA5}">
                      <a16:colId xmlns:a16="http://schemas.microsoft.com/office/drawing/2014/main" val="1348049266"/>
                    </a:ext>
                  </a:extLst>
                </a:gridCol>
                <a:gridCol w="489213">
                  <a:extLst>
                    <a:ext uri="{9D8B030D-6E8A-4147-A177-3AD203B41FA5}">
                      <a16:colId xmlns:a16="http://schemas.microsoft.com/office/drawing/2014/main" val="2233545143"/>
                    </a:ext>
                  </a:extLst>
                </a:gridCol>
                <a:gridCol w="435212">
                  <a:extLst>
                    <a:ext uri="{9D8B030D-6E8A-4147-A177-3AD203B41FA5}">
                      <a16:colId xmlns:a16="http://schemas.microsoft.com/office/drawing/2014/main" val="754280285"/>
                    </a:ext>
                  </a:extLst>
                </a:gridCol>
                <a:gridCol w="435212">
                  <a:extLst>
                    <a:ext uri="{9D8B030D-6E8A-4147-A177-3AD203B41FA5}">
                      <a16:colId xmlns:a16="http://schemas.microsoft.com/office/drawing/2014/main" val="93427206"/>
                    </a:ext>
                  </a:extLst>
                </a:gridCol>
                <a:gridCol w="564212">
                  <a:extLst>
                    <a:ext uri="{9D8B030D-6E8A-4147-A177-3AD203B41FA5}">
                      <a16:colId xmlns:a16="http://schemas.microsoft.com/office/drawing/2014/main" val="2610034414"/>
                    </a:ext>
                  </a:extLst>
                </a:gridCol>
              </a:tblGrid>
              <a:tr h="366904">
                <a:tc gridSpan="7"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October 2026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8197359"/>
                  </a:ext>
                </a:extLst>
              </a:tr>
              <a:tr h="452347"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>
                          <a:solidFill>
                            <a:srgbClr val="FF0000"/>
                          </a:solidFill>
                        </a:rPr>
                        <a:t>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3525192"/>
                  </a:ext>
                </a:extLst>
              </a:tr>
              <a:tr h="366904">
                <a:tc>
                  <a:txBody>
                    <a:bodyPr/>
                    <a:lstStyle/>
                    <a:p>
                      <a:pPr algn="ctr"/>
                      <a:endParaRPr lang="en-IN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0957921"/>
                  </a:ext>
                </a:extLst>
              </a:tr>
              <a:tr h="366904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5893531"/>
                  </a:ext>
                </a:extLst>
              </a:tr>
              <a:tr h="361878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9641643"/>
                  </a:ext>
                </a:extLst>
              </a:tr>
              <a:tr h="366904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7408661"/>
                  </a:ext>
                </a:extLst>
              </a:tr>
              <a:tr h="366904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0689942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388B3E38-7488-4FFD-F1B1-F54ADD579E6B}"/>
              </a:ext>
            </a:extLst>
          </p:cNvPr>
          <p:cNvSpPr txBox="1"/>
          <p:nvPr/>
        </p:nvSpPr>
        <p:spPr>
          <a:xfrm>
            <a:off x="510035" y="3890664"/>
            <a:ext cx="32499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CLASS ACTIVITIES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1st to 4th Memory Strength Activity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5th to 8th Rangoli Competition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C2AD1B8-4999-A090-62F5-EFE014F2FC5A}"/>
              </a:ext>
            </a:extLst>
          </p:cNvPr>
          <p:cNvSpPr txBox="1"/>
          <p:nvPr/>
        </p:nvSpPr>
        <p:spPr>
          <a:xfrm>
            <a:off x="4367374" y="4721661"/>
            <a:ext cx="36981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EVENTS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19</a:t>
            </a:r>
            <a:r>
              <a:rPr lang="en-IN" baseline="30000" dirty="0"/>
              <a:t>th</a:t>
            </a:r>
            <a:r>
              <a:rPr lang="en-IN" dirty="0"/>
              <a:t> Oct to 30</a:t>
            </a:r>
            <a:r>
              <a:rPr lang="en-IN" baseline="30000" dirty="0"/>
              <a:t>th</a:t>
            </a:r>
            <a:r>
              <a:rPr lang="en-IN" dirty="0"/>
              <a:t> Oct I Semester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6996E4-B0C3-C204-A00E-CEBA20F40BFB}"/>
              </a:ext>
            </a:extLst>
          </p:cNvPr>
          <p:cNvSpPr txBox="1"/>
          <p:nvPr/>
        </p:nvSpPr>
        <p:spPr>
          <a:xfrm>
            <a:off x="8224713" y="4721661"/>
            <a:ext cx="324991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HOLIDAYS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2</a:t>
            </a:r>
            <a:r>
              <a:rPr lang="en-IN" baseline="30000" dirty="0"/>
              <a:t>nd</a:t>
            </a:r>
            <a:r>
              <a:rPr lang="en-IN" dirty="0"/>
              <a:t> Oct Mahatma Gandhi Jayanti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20</a:t>
            </a:r>
            <a:r>
              <a:rPr lang="en-IN" baseline="30000" dirty="0"/>
              <a:t>th</a:t>
            </a:r>
            <a:r>
              <a:rPr lang="en-IN" dirty="0"/>
              <a:t> Oct Dusshera</a:t>
            </a:r>
          </a:p>
          <a:p>
            <a:endParaRPr lang="en-IN" dirty="0"/>
          </a:p>
          <a:p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0A81483-75B3-FA67-1B03-3018CE8761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4" t="13992" r="7404"/>
          <a:stretch>
            <a:fillRect/>
          </a:stretch>
        </p:blipFill>
        <p:spPr>
          <a:xfrm>
            <a:off x="4637314" y="710128"/>
            <a:ext cx="6505303" cy="37221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585037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F3C9E-5420-3CCC-E0AF-DC4E29274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D135373-768D-B25B-13BA-D4A1ECCB31D0}"/>
              </a:ext>
            </a:extLst>
          </p:cNvPr>
          <p:cNvGraphicFramePr>
            <a:graphicFrameLocks noGrp="1"/>
          </p:cNvGraphicFramePr>
          <p:nvPr/>
        </p:nvGraphicFramePr>
        <p:xfrm>
          <a:off x="575351" y="771520"/>
          <a:ext cx="3249916" cy="2657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5212">
                  <a:extLst>
                    <a:ext uri="{9D8B030D-6E8A-4147-A177-3AD203B41FA5}">
                      <a16:colId xmlns:a16="http://schemas.microsoft.com/office/drawing/2014/main" val="3838013667"/>
                    </a:ext>
                  </a:extLst>
                </a:gridCol>
                <a:gridCol w="455643">
                  <a:extLst>
                    <a:ext uri="{9D8B030D-6E8A-4147-A177-3AD203B41FA5}">
                      <a16:colId xmlns:a16="http://schemas.microsoft.com/office/drawing/2014/main" val="3832020714"/>
                    </a:ext>
                  </a:extLst>
                </a:gridCol>
                <a:gridCol w="435212">
                  <a:extLst>
                    <a:ext uri="{9D8B030D-6E8A-4147-A177-3AD203B41FA5}">
                      <a16:colId xmlns:a16="http://schemas.microsoft.com/office/drawing/2014/main" val="1348049266"/>
                    </a:ext>
                  </a:extLst>
                </a:gridCol>
                <a:gridCol w="489213">
                  <a:extLst>
                    <a:ext uri="{9D8B030D-6E8A-4147-A177-3AD203B41FA5}">
                      <a16:colId xmlns:a16="http://schemas.microsoft.com/office/drawing/2014/main" val="2233545143"/>
                    </a:ext>
                  </a:extLst>
                </a:gridCol>
                <a:gridCol w="435212">
                  <a:extLst>
                    <a:ext uri="{9D8B030D-6E8A-4147-A177-3AD203B41FA5}">
                      <a16:colId xmlns:a16="http://schemas.microsoft.com/office/drawing/2014/main" val="754280285"/>
                    </a:ext>
                  </a:extLst>
                </a:gridCol>
                <a:gridCol w="435212">
                  <a:extLst>
                    <a:ext uri="{9D8B030D-6E8A-4147-A177-3AD203B41FA5}">
                      <a16:colId xmlns:a16="http://schemas.microsoft.com/office/drawing/2014/main" val="93427206"/>
                    </a:ext>
                  </a:extLst>
                </a:gridCol>
                <a:gridCol w="564212">
                  <a:extLst>
                    <a:ext uri="{9D8B030D-6E8A-4147-A177-3AD203B41FA5}">
                      <a16:colId xmlns:a16="http://schemas.microsoft.com/office/drawing/2014/main" val="2610034414"/>
                    </a:ext>
                  </a:extLst>
                </a:gridCol>
              </a:tblGrid>
              <a:tr h="366904">
                <a:tc gridSpan="7"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November 2026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8197359"/>
                  </a:ext>
                </a:extLst>
              </a:tr>
              <a:tr h="452347"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>
                          <a:solidFill>
                            <a:srgbClr val="FF0000"/>
                          </a:solidFill>
                        </a:rPr>
                        <a:t>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3525192"/>
                  </a:ext>
                </a:extLst>
              </a:tr>
              <a:tr h="366904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0957921"/>
                  </a:ext>
                </a:extLst>
              </a:tr>
              <a:tr h="366904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14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5893531"/>
                  </a:ext>
                </a:extLst>
              </a:tr>
              <a:tr h="361878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9641643"/>
                  </a:ext>
                </a:extLst>
              </a:tr>
              <a:tr h="366904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7408661"/>
                  </a:ext>
                </a:extLst>
              </a:tr>
              <a:tr h="366904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0689942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CAA90D6E-A450-B380-DF4A-B4AF4DD2ED89}"/>
              </a:ext>
            </a:extLst>
          </p:cNvPr>
          <p:cNvSpPr txBox="1"/>
          <p:nvPr/>
        </p:nvSpPr>
        <p:spPr>
          <a:xfrm>
            <a:off x="510035" y="3890664"/>
            <a:ext cx="32499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CLASS ACTIVITIES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1st to 4th Mask Making Activity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 5th to 8th English Debate Competition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C0452A0-28D6-9296-1024-24AF6BEE6D92}"/>
              </a:ext>
            </a:extLst>
          </p:cNvPr>
          <p:cNvSpPr txBox="1"/>
          <p:nvPr/>
        </p:nvSpPr>
        <p:spPr>
          <a:xfrm>
            <a:off x="4367374" y="4721661"/>
            <a:ext cx="32499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EVENTS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14</a:t>
            </a:r>
            <a:r>
              <a:rPr lang="en-IN" baseline="30000" dirty="0"/>
              <a:t>th</a:t>
            </a:r>
            <a:r>
              <a:rPr lang="en-IN" dirty="0"/>
              <a:t> Nov Open House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16</a:t>
            </a:r>
            <a:r>
              <a:rPr lang="en-IN" baseline="30000" dirty="0"/>
              <a:t>th</a:t>
            </a:r>
            <a:r>
              <a:rPr lang="en-IN" dirty="0"/>
              <a:t> Nov School Reopens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17</a:t>
            </a:r>
            <a:r>
              <a:rPr lang="en-IN" baseline="30000" dirty="0"/>
              <a:t>th</a:t>
            </a:r>
            <a:r>
              <a:rPr lang="en-IN" dirty="0"/>
              <a:t> Nov X std 1</a:t>
            </a:r>
            <a:r>
              <a:rPr lang="en-IN" baseline="30000" dirty="0"/>
              <a:t>st</a:t>
            </a:r>
            <a:r>
              <a:rPr lang="en-IN" dirty="0"/>
              <a:t> Prelim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ADCC27-E872-A508-3DB7-BCA11DE50628}"/>
              </a:ext>
            </a:extLst>
          </p:cNvPr>
          <p:cNvSpPr txBox="1"/>
          <p:nvPr/>
        </p:nvSpPr>
        <p:spPr>
          <a:xfrm>
            <a:off x="8224713" y="4721661"/>
            <a:ext cx="32499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HOLIDAYS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2</a:t>
            </a:r>
            <a:r>
              <a:rPr lang="en-IN" baseline="30000" dirty="0"/>
              <a:t>nd</a:t>
            </a:r>
            <a:r>
              <a:rPr lang="en-IN" dirty="0"/>
              <a:t> Nov to 22</a:t>
            </a:r>
            <a:r>
              <a:rPr lang="en-IN" baseline="30000" dirty="0"/>
              <a:t>th</a:t>
            </a:r>
            <a:r>
              <a:rPr lang="en-IN" dirty="0"/>
              <a:t> Nov Diwali Vacation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24</a:t>
            </a:r>
            <a:r>
              <a:rPr lang="en-IN" baseline="30000" dirty="0"/>
              <a:t>th</a:t>
            </a:r>
            <a:r>
              <a:rPr lang="en-IN" dirty="0"/>
              <a:t> Nov Guru Nanak Jayanti</a:t>
            </a:r>
          </a:p>
          <a:p>
            <a:endParaRPr lang="en-IN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5AE3633-591C-69E9-655C-BB5EE9B663D1}"/>
              </a:ext>
            </a:extLst>
          </p:cNvPr>
          <p:cNvSpPr/>
          <p:nvPr/>
        </p:nvSpPr>
        <p:spPr>
          <a:xfrm>
            <a:off x="4637314" y="710128"/>
            <a:ext cx="6505303" cy="372210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71E590D-AAA8-5885-92F8-49C8C5C61D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12" t="8654"/>
          <a:stretch>
            <a:fillRect/>
          </a:stretch>
        </p:blipFill>
        <p:spPr>
          <a:xfrm>
            <a:off x="4637314" y="710127"/>
            <a:ext cx="6505303" cy="37221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836967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85C4A0-BF6C-AAB0-F7E1-F86F6DA78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8148164-CD14-FB3E-D682-96A6775DE3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3628389"/>
              </p:ext>
            </p:extLst>
          </p:nvPr>
        </p:nvGraphicFramePr>
        <p:xfrm>
          <a:off x="601477" y="771520"/>
          <a:ext cx="3249916" cy="2657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5212">
                  <a:extLst>
                    <a:ext uri="{9D8B030D-6E8A-4147-A177-3AD203B41FA5}">
                      <a16:colId xmlns:a16="http://schemas.microsoft.com/office/drawing/2014/main" val="3838013667"/>
                    </a:ext>
                  </a:extLst>
                </a:gridCol>
                <a:gridCol w="455643">
                  <a:extLst>
                    <a:ext uri="{9D8B030D-6E8A-4147-A177-3AD203B41FA5}">
                      <a16:colId xmlns:a16="http://schemas.microsoft.com/office/drawing/2014/main" val="3832020714"/>
                    </a:ext>
                  </a:extLst>
                </a:gridCol>
                <a:gridCol w="435212">
                  <a:extLst>
                    <a:ext uri="{9D8B030D-6E8A-4147-A177-3AD203B41FA5}">
                      <a16:colId xmlns:a16="http://schemas.microsoft.com/office/drawing/2014/main" val="1348049266"/>
                    </a:ext>
                  </a:extLst>
                </a:gridCol>
                <a:gridCol w="489213">
                  <a:extLst>
                    <a:ext uri="{9D8B030D-6E8A-4147-A177-3AD203B41FA5}">
                      <a16:colId xmlns:a16="http://schemas.microsoft.com/office/drawing/2014/main" val="2233545143"/>
                    </a:ext>
                  </a:extLst>
                </a:gridCol>
                <a:gridCol w="435212">
                  <a:extLst>
                    <a:ext uri="{9D8B030D-6E8A-4147-A177-3AD203B41FA5}">
                      <a16:colId xmlns:a16="http://schemas.microsoft.com/office/drawing/2014/main" val="754280285"/>
                    </a:ext>
                  </a:extLst>
                </a:gridCol>
                <a:gridCol w="435212">
                  <a:extLst>
                    <a:ext uri="{9D8B030D-6E8A-4147-A177-3AD203B41FA5}">
                      <a16:colId xmlns:a16="http://schemas.microsoft.com/office/drawing/2014/main" val="93427206"/>
                    </a:ext>
                  </a:extLst>
                </a:gridCol>
                <a:gridCol w="564212">
                  <a:extLst>
                    <a:ext uri="{9D8B030D-6E8A-4147-A177-3AD203B41FA5}">
                      <a16:colId xmlns:a16="http://schemas.microsoft.com/office/drawing/2014/main" val="2610034414"/>
                    </a:ext>
                  </a:extLst>
                </a:gridCol>
              </a:tblGrid>
              <a:tr h="366904">
                <a:tc gridSpan="7"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December 2026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8197359"/>
                  </a:ext>
                </a:extLst>
              </a:tr>
              <a:tr h="452347"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>
                          <a:solidFill>
                            <a:srgbClr val="FF0000"/>
                          </a:solidFill>
                        </a:rPr>
                        <a:t>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3525192"/>
                  </a:ext>
                </a:extLst>
              </a:tr>
              <a:tr h="366904">
                <a:tc>
                  <a:txBody>
                    <a:bodyPr/>
                    <a:lstStyle/>
                    <a:p>
                      <a:pPr algn="ctr"/>
                      <a:endParaRPr lang="en-IN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0957921"/>
                  </a:ext>
                </a:extLst>
              </a:tr>
              <a:tr h="366904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5893531"/>
                  </a:ext>
                </a:extLst>
              </a:tr>
              <a:tr h="361878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9641643"/>
                  </a:ext>
                </a:extLst>
              </a:tr>
              <a:tr h="366904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7408661"/>
                  </a:ext>
                </a:extLst>
              </a:tr>
              <a:tr h="366904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</a:rPr>
                        <a:t>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0689942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457215B2-38D4-FBDE-0386-B7164886AA3F}"/>
              </a:ext>
            </a:extLst>
          </p:cNvPr>
          <p:cNvSpPr txBox="1"/>
          <p:nvPr/>
        </p:nvSpPr>
        <p:spPr>
          <a:xfrm>
            <a:off x="601477" y="3902387"/>
            <a:ext cx="32499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CLASS ACTIVITIES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1st to 4th Marathi/Eng Story Telling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 5th to 8th Speed Math Competition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8FC048-771F-2CE9-9C24-452CD630F19F}"/>
              </a:ext>
            </a:extLst>
          </p:cNvPr>
          <p:cNvSpPr txBox="1"/>
          <p:nvPr/>
        </p:nvSpPr>
        <p:spPr>
          <a:xfrm>
            <a:off x="4367374" y="4721661"/>
            <a:ext cx="32499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EVENTS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19</a:t>
            </a:r>
            <a:r>
              <a:rPr lang="en-IN" baseline="30000" dirty="0"/>
              <a:t>th</a:t>
            </a:r>
            <a:r>
              <a:rPr lang="en-IN" dirty="0"/>
              <a:t> Dec Annual Function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22</a:t>
            </a:r>
            <a:r>
              <a:rPr lang="en-IN" baseline="30000" dirty="0"/>
              <a:t>nd</a:t>
            </a:r>
            <a:r>
              <a:rPr lang="en-IN" dirty="0"/>
              <a:t> Dec Math Day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90BC1B7-37B6-3DD0-057C-8732A2125FCB}"/>
              </a:ext>
            </a:extLst>
          </p:cNvPr>
          <p:cNvSpPr txBox="1"/>
          <p:nvPr/>
        </p:nvSpPr>
        <p:spPr>
          <a:xfrm>
            <a:off x="8224713" y="4721661"/>
            <a:ext cx="32499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HOLIDAYS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25</a:t>
            </a:r>
            <a:r>
              <a:rPr lang="en-IN" baseline="30000" dirty="0"/>
              <a:t>th</a:t>
            </a:r>
            <a:r>
              <a:rPr lang="en-IN" dirty="0"/>
              <a:t> Dec Christmas</a:t>
            </a:r>
          </a:p>
          <a:p>
            <a:endParaRPr lang="en-IN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18C2D52-F9CA-8462-3C74-B2DB6DE101E9}"/>
              </a:ext>
            </a:extLst>
          </p:cNvPr>
          <p:cNvSpPr/>
          <p:nvPr/>
        </p:nvSpPr>
        <p:spPr>
          <a:xfrm>
            <a:off x="4637314" y="710128"/>
            <a:ext cx="6505303" cy="372210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5A0F292-33C7-21EF-D875-7660BDE7DA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54" t="1701" r="16635"/>
          <a:stretch>
            <a:fillRect/>
          </a:stretch>
        </p:blipFill>
        <p:spPr>
          <a:xfrm>
            <a:off x="4637313" y="710128"/>
            <a:ext cx="6505303" cy="37221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4839418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TM10001114[[fn=Gallery]]</Template>
  <TotalTime>260</TotalTime>
  <Words>914</Words>
  <Application>Microsoft Office PowerPoint</Application>
  <PresentationFormat>Widescreen</PresentationFormat>
  <Paragraphs>574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Aptos</vt:lpstr>
      <vt:lpstr>Arial</vt:lpstr>
      <vt:lpstr>Gill Sans MT</vt:lpstr>
      <vt:lpstr>Gallery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HP</dc:creator>
  <cp:lastModifiedBy>Manavdhan26 School</cp:lastModifiedBy>
  <cp:revision>20</cp:revision>
  <dcterms:created xsi:type="dcterms:W3CDTF">2026-05-21T05:16:35Z</dcterms:created>
  <dcterms:modified xsi:type="dcterms:W3CDTF">2026-07-29T06:39:03Z</dcterms:modified>
</cp:coreProperties>
</file>